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herine Durrant"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4303"/>
    <a:srgbClr val="C24F30"/>
    <a:srgbClr val="009E00"/>
    <a:srgbClr val="00B400"/>
    <a:srgbClr val="008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470" y="-138"/>
      </p:cViewPr>
      <p:guideLst>
        <p:guide orient="horz" pos="2880"/>
        <p:guide pos="2160"/>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AU"/>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7D824BC-DC9F-4C51-9346-B6D4941B4560}" type="datetimeFigureOut">
              <a:rPr lang="en-AU" smtClean="0"/>
              <a:t>4/09/2014</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7A8EFE94-4577-42A9-8D2E-3CB82B6B3246}" type="slidenum">
              <a:rPr lang="en-AU" smtClean="0"/>
              <a:t>‹#›</a:t>
            </a:fld>
            <a:endParaRPr lang="en-AU" dirty="0"/>
          </a:p>
        </p:txBody>
      </p:sp>
    </p:spTree>
    <p:extLst>
      <p:ext uri="{BB962C8B-B14F-4D97-AF65-F5344CB8AC3E}">
        <p14:creationId xmlns:p14="http://schemas.microsoft.com/office/powerpoint/2010/main" val="1900937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7D824BC-DC9F-4C51-9346-B6D4941B4560}" type="datetimeFigureOut">
              <a:rPr lang="en-AU" smtClean="0"/>
              <a:t>4/09/2014</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7A8EFE94-4577-42A9-8D2E-3CB82B6B3246}" type="slidenum">
              <a:rPr lang="en-AU" smtClean="0"/>
              <a:t>‹#›</a:t>
            </a:fld>
            <a:endParaRPr lang="en-AU" dirty="0"/>
          </a:p>
        </p:txBody>
      </p:sp>
    </p:spTree>
    <p:extLst>
      <p:ext uri="{BB962C8B-B14F-4D97-AF65-F5344CB8AC3E}">
        <p14:creationId xmlns:p14="http://schemas.microsoft.com/office/powerpoint/2010/main" val="2754731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7D824BC-DC9F-4C51-9346-B6D4941B4560}" type="datetimeFigureOut">
              <a:rPr lang="en-AU" smtClean="0"/>
              <a:t>4/09/2014</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7A8EFE94-4577-42A9-8D2E-3CB82B6B3246}" type="slidenum">
              <a:rPr lang="en-AU" smtClean="0"/>
              <a:t>‹#›</a:t>
            </a:fld>
            <a:endParaRPr lang="en-AU" dirty="0"/>
          </a:p>
        </p:txBody>
      </p:sp>
    </p:spTree>
    <p:extLst>
      <p:ext uri="{BB962C8B-B14F-4D97-AF65-F5344CB8AC3E}">
        <p14:creationId xmlns:p14="http://schemas.microsoft.com/office/powerpoint/2010/main" val="2494416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7D824BC-DC9F-4C51-9346-B6D4941B4560}" type="datetimeFigureOut">
              <a:rPr lang="en-AU" smtClean="0"/>
              <a:t>4/09/2014</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7A8EFE94-4577-42A9-8D2E-3CB82B6B3246}" type="slidenum">
              <a:rPr lang="en-AU" smtClean="0"/>
              <a:t>‹#›</a:t>
            </a:fld>
            <a:endParaRPr lang="en-AU" dirty="0"/>
          </a:p>
        </p:txBody>
      </p:sp>
    </p:spTree>
    <p:extLst>
      <p:ext uri="{BB962C8B-B14F-4D97-AF65-F5344CB8AC3E}">
        <p14:creationId xmlns:p14="http://schemas.microsoft.com/office/powerpoint/2010/main" val="2851385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D824BC-DC9F-4C51-9346-B6D4941B4560}" type="datetimeFigureOut">
              <a:rPr lang="en-AU" smtClean="0"/>
              <a:t>4/09/2014</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7A8EFE94-4577-42A9-8D2E-3CB82B6B3246}" type="slidenum">
              <a:rPr lang="en-AU" smtClean="0"/>
              <a:t>‹#›</a:t>
            </a:fld>
            <a:endParaRPr lang="en-AU" dirty="0"/>
          </a:p>
        </p:txBody>
      </p:sp>
    </p:spTree>
    <p:extLst>
      <p:ext uri="{BB962C8B-B14F-4D97-AF65-F5344CB8AC3E}">
        <p14:creationId xmlns:p14="http://schemas.microsoft.com/office/powerpoint/2010/main" val="1153131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7D824BC-DC9F-4C51-9346-B6D4941B4560}" type="datetimeFigureOut">
              <a:rPr lang="en-AU" smtClean="0"/>
              <a:t>4/09/2014</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7A8EFE94-4577-42A9-8D2E-3CB82B6B3246}" type="slidenum">
              <a:rPr lang="en-AU" smtClean="0"/>
              <a:t>‹#›</a:t>
            </a:fld>
            <a:endParaRPr lang="en-AU" dirty="0"/>
          </a:p>
        </p:txBody>
      </p:sp>
    </p:spTree>
    <p:extLst>
      <p:ext uri="{BB962C8B-B14F-4D97-AF65-F5344CB8AC3E}">
        <p14:creationId xmlns:p14="http://schemas.microsoft.com/office/powerpoint/2010/main" val="2434687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7D824BC-DC9F-4C51-9346-B6D4941B4560}" type="datetimeFigureOut">
              <a:rPr lang="en-AU" smtClean="0"/>
              <a:t>4/09/2014</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7A8EFE94-4577-42A9-8D2E-3CB82B6B3246}" type="slidenum">
              <a:rPr lang="en-AU" smtClean="0"/>
              <a:t>‹#›</a:t>
            </a:fld>
            <a:endParaRPr lang="en-AU" dirty="0"/>
          </a:p>
        </p:txBody>
      </p:sp>
    </p:spTree>
    <p:extLst>
      <p:ext uri="{BB962C8B-B14F-4D97-AF65-F5344CB8AC3E}">
        <p14:creationId xmlns:p14="http://schemas.microsoft.com/office/powerpoint/2010/main" val="2482650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7D824BC-DC9F-4C51-9346-B6D4941B4560}" type="datetimeFigureOut">
              <a:rPr lang="en-AU" smtClean="0"/>
              <a:t>4/09/2014</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7A8EFE94-4577-42A9-8D2E-3CB82B6B3246}" type="slidenum">
              <a:rPr lang="en-AU" smtClean="0"/>
              <a:t>‹#›</a:t>
            </a:fld>
            <a:endParaRPr lang="en-AU" dirty="0"/>
          </a:p>
        </p:txBody>
      </p:sp>
    </p:spTree>
    <p:extLst>
      <p:ext uri="{BB962C8B-B14F-4D97-AF65-F5344CB8AC3E}">
        <p14:creationId xmlns:p14="http://schemas.microsoft.com/office/powerpoint/2010/main" val="1745173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D824BC-DC9F-4C51-9346-B6D4941B4560}" type="datetimeFigureOut">
              <a:rPr lang="en-AU" smtClean="0"/>
              <a:t>4/09/2014</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7A8EFE94-4577-42A9-8D2E-3CB82B6B3246}" type="slidenum">
              <a:rPr lang="en-AU" smtClean="0"/>
              <a:t>‹#›</a:t>
            </a:fld>
            <a:endParaRPr lang="en-AU" dirty="0"/>
          </a:p>
        </p:txBody>
      </p:sp>
    </p:spTree>
    <p:extLst>
      <p:ext uri="{BB962C8B-B14F-4D97-AF65-F5344CB8AC3E}">
        <p14:creationId xmlns:p14="http://schemas.microsoft.com/office/powerpoint/2010/main" val="2066411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D824BC-DC9F-4C51-9346-B6D4941B4560}" type="datetimeFigureOut">
              <a:rPr lang="en-AU" smtClean="0"/>
              <a:t>4/09/2014</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7A8EFE94-4577-42A9-8D2E-3CB82B6B3246}" type="slidenum">
              <a:rPr lang="en-AU" smtClean="0"/>
              <a:t>‹#›</a:t>
            </a:fld>
            <a:endParaRPr lang="en-AU" dirty="0"/>
          </a:p>
        </p:txBody>
      </p:sp>
    </p:spTree>
    <p:extLst>
      <p:ext uri="{BB962C8B-B14F-4D97-AF65-F5344CB8AC3E}">
        <p14:creationId xmlns:p14="http://schemas.microsoft.com/office/powerpoint/2010/main" val="3512615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D824BC-DC9F-4C51-9346-B6D4941B4560}" type="datetimeFigureOut">
              <a:rPr lang="en-AU" smtClean="0"/>
              <a:t>4/09/2014</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7A8EFE94-4577-42A9-8D2E-3CB82B6B3246}" type="slidenum">
              <a:rPr lang="en-AU" smtClean="0"/>
              <a:t>‹#›</a:t>
            </a:fld>
            <a:endParaRPr lang="en-AU" dirty="0"/>
          </a:p>
        </p:txBody>
      </p:sp>
    </p:spTree>
    <p:extLst>
      <p:ext uri="{BB962C8B-B14F-4D97-AF65-F5344CB8AC3E}">
        <p14:creationId xmlns:p14="http://schemas.microsoft.com/office/powerpoint/2010/main" val="3304045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E7D824BC-DC9F-4C51-9346-B6D4941B4560}" type="datetimeFigureOut">
              <a:rPr lang="en-AU" smtClean="0"/>
              <a:t>4/09/2014</a:t>
            </a:fld>
            <a:endParaRPr lang="en-AU" dirty="0"/>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A8EFE94-4577-42A9-8D2E-3CB82B6B3246}" type="slidenum">
              <a:rPr lang="en-AU" smtClean="0"/>
              <a:t>‹#›</a:t>
            </a:fld>
            <a:endParaRPr lang="en-AU" dirty="0"/>
          </a:p>
        </p:txBody>
      </p:sp>
    </p:spTree>
    <p:extLst>
      <p:ext uri="{BB962C8B-B14F-4D97-AF65-F5344CB8AC3E}">
        <p14:creationId xmlns:p14="http://schemas.microsoft.com/office/powerpoint/2010/main" val="20493423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3086100" y="2247899"/>
            <a:ext cx="3416300" cy="430887"/>
          </a:xfrm>
          <a:prstGeom prst="rect">
            <a:avLst/>
          </a:prstGeom>
          <a:solidFill>
            <a:schemeClr val="accent6">
              <a:lumMod val="75000"/>
            </a:schemeClr>
          </a:solidFill>
        </p:spPr>
        <p:txBody>
          <a:bodyPr wrap="square" tIns="0" bIns="0" rtlCol="0" anchor="ctr">
            <a:spAutoFit/>
          </a:bodyPr>
          <a:lstStyle/>
          <a:p>
            <a:pPr marL="82550" indent="-11113"/>
            <a:r>
              <a:rPr lang="en-AU" sz="1400" b="1" u="sng" dirty="0" smtClean="0">
                <a:solidFill>
                  <a:schemeClr val="bg1"/>
                </a:solidFill>
              </a:rPr>
              <a:t>The Benefits	</a:t>
            </a:r>
          </a:p>
          <a:p>
            <a:pPr marL="82550" indent="-11113"/>
            <a:endParaRPr lang="en-AU" sz="1400" b="1" u="sng" dirty="0" smtClean="0">
              <a:solidFill>
                <a:schemeClr val="bg1"/>
              </a:solidFill>
            </a:endParaRPr>
          </a:p>
        </p:txBody>
      </p:sp>
      <p:pic>
        <p:nvPicPr>
          <p:cNvPr id="15" name="Picture 14"/>
          <p:cNvPicPr>
            <a:picLocks noChangeAspect="1"/>
          </p:cNvPicPr>
          <p:nvPr/>
        </p:nvPicPr>
        <p:blipFill>
          <a:blip r:embed="rId2"/>
          <a:stretch>
            <a:fillRect/>
          </a:stretch>
        </p:blipFill>
        <p:spPr>
          <a:xfrm>
            <a:off x="2911677" y="5696518"/>
            <a:ext cx="3606275" cy="3066482"/>
          </a:xfrm>
          <a:prstGeom prst="rect">
            <a:avLst/>
          </a:prstGeom>
        </p:spPr>
      </p:pic>
      <p:sp>
        <p:nvSpPr>
          <p:cNvPr id="7" name="TextBox 6"/>
          <p:cNvSpPr txBox="1"/>
          <p:nvPr/>
        </p:nvSpPr>
        <p:spPr>
          <a:xfrm>
            <a:off x="152400" y="549816"/>
            <a:ext cx="4711700" cy="1200329"/>
          </a:xfrm>
          <a:prstGeom prst="rect">
            <a:avLst/>
          </a:prstGeom>
          <a:noFill/>
        </p:spPr>
        <p:txBody>
          <a:bodyPr wrap="square" rtlCol="0">
            <a:spAutoFit/>
          </a:bodyPr>
          <a:lstStyle/>
          <a:p>
            <a:pPr marL="285750" indent="-285750" defTabSz="879475">
              <a:buFont typeface="Arial"/>
              <a:buChar char="•"/>
            </a:pPr>
            <a:r>
              <a:rPr lang="en-AU" i="1" dirty="0" smtClean="0"/>
              <a:t>$0 upfront </a:t>
            </a:r>
          </a:p>
          <a:p>
            <a:pPr marL="285750" indent="-285750" defTabSz="879475">
              <a:buFont typeface="Arial"/>
              <a:buChar char="•"/>
            </a:pPr>
            <a:r>
              <a:rPr lang="en-AU" i="1" dirty="0" smtClean="0"/>
              <a:t>Immediate savings on your electricity bills</a:t>
            </a:r>
          </a:p>
          <a:p>
            <a:pPr marL="285750" indent="-285750" defTabSz="879475">
              <a:buFont typeface="Arial"/>
              <a:buChar char="•"/>
            </a:pPr>
            <a:r>
              <a:rPr lang="en-AU" i="1" dirty="0" smtClean="0"/>
              <a:t>Energy cost of between 18-25 cents per kWh</a:t>
            </a:r>
          </a:p>
          <a:p>
            <a:pPr marL="285750" indent="-285750" defTabSz="879475">
              <a:buFont typeface="Arial"/>
              <a:buChar char="•"/>
            </a:pPr>
            <a:r>
              <a:rPr lang="en-AU" i="1" dirty="0" smtClean="0"/>
              <a:t>Power </a:t>
            </a:r>
            <a:r>
              <a:rPr lang="en-AU" i="1" dirty="0"/>
              <a:t>payments may be fully </a:t>
            </a:r>
            <a:r>
              <a:rPr lang="en-AU" i="1" dirty="0" smtClean="0"/>
              <a:t>deductible</a:t>
            </a:r>
            <a:endParaRPr lang="en-AU" i="1" dirty="0"/>
          </a:p>
        </p:txBody>
      </p:sp>
      <p:sp>
        <p:nvSpPr>
          <p:cNvPr id="4" name="TextBox 3"/>
          <p:cNvSpPr txBox="1"/>
          <p:nvPr/>
        </p:nvSpPr>
        <p:spPr>
          <a:xfrm>
            <a:off x="3086100" y="2559584"/>
            <a:ext cx="3429000" cy="2585323"/>
          </a:xfrm>
          <a:prstGeom prst="rect">
            <a:avLst/>
          </a:prstGeom>
          <a:solidFill>
            <a:schemeClr val="tx2">
              <a:lumMod val="60000"/>
              <a:lumOff val="40000"/>
            </a:schemeClr>
          </a:solidFill>
        </p:spPr>
        <p:txBody>
          <a:bodyPr wrap="square" tIns="0" bIns="0" rtlCol="0">
            <a:spAutoFit/>
          </a:bodyPr>
          <a:lstStyle/>
          <a:p>
            <a:pPr marL="242887" indent="-171450">
              <a:buFont typeface="Arial"/>
              <a:buChar char="•"/>
            </a:pPr>
            <a:r>
              <a:rPr lang="en-AU" sz="1400" b="1" dirty="0" smtClean="0">
                <a:solidFill>
                  <a:schemeClr val="bg1"/>
                </a:solidFill>
              </a:rPr>
              <a:t>No deposit (Includes </a:t>
            </a:r>
            <a:r>
              <a:rPr lang="en-AU" sz="1400" b="1" dirty="0">
                <a:solidFill>
                  <a:schemeClr val="bg1"/>
                </a:solidFill>
              </a:rPr>
              <a:t>installation &amp; </a:t>
            </a:r>
            <a:r>
              <a:rPr lang="en-AU" sz="1400" b="1" dirty="0" smtClean="0">
                <a:solidFill>
                  <a:schemeClr val="bg1"/>
                </a:solidFill>
              </a:rPr>
              <a:t>design)</a:t>
            </a:r>
          </a:p>
          <a:p>
            <a:pPr marL="254000" indent="-171450">
              <a:buFont typeface="Arial"/>
              <a:buChar char="•"/>
            </a:pPr>
            <a:r>
              <a:rPr lang="en-AU" sz="1400" b="1" dirty="0" smtClean="0">
                <a:solidFill>
                  <a:schemeClr val="bg1"/>
                </a:solidFill>
              </a:rPr>
              <a:t>Immediate savings on your bills</a:t>
            </a:r>
          </a:p>
          <a:p>
            <a:pPr marL="254000" indent="-171450">
              <a:buFont typeface="Arial"/>
              <a:buChar char="•"/>
            </a:pPr>
            <a:r>
              <a:rPr lang="en-AU" sz="1400" b="1" dirty="0" smtClean="0">
                <a:solidFill>
                  <a:schemeClr val="bg1"/>
                </a:solidFill>
              </a:rPr>
              <a:t>Flexible terms up to 15  years</a:t>
            </a:r>
          </a:p>
          <a:p>
            <a:pPr marL="254000" indent="-171450">
              <a:buFont typeface="Arial"/>
              <a:buChar char="•"/>
            </a:pPr>
            <a:r>
              <a:rPr lang="en-AU" sz="1400" b="1" dirty="0" smtClean="0">
                <a:solidFill>
                  <a:schemeClr val="bg1"/>
                </a:solidFill>
              </a:rPr>
              <a:t>Instant approval (subject to credit criteria)</a:t>
            </a:r>
          </a:p>
          <a:p>
            <a:pPr marL="254000" indent="-171450">
              <a:buFont typeface="Arial"/>
              <a:buChar char="•"/>
            </a:pPr>
            <a:r>
              <a:rPr lang="en-AU" sz="1400" b="1" dirty="0" smtClean="0">
                <a:solidFill>
                  <a:schemeClr val="bg1"/>
                </a:solidFill>
              </a:rPr>
              <a:t>Power </a:t>
            </a:r>
            <a:r>
              <a:rPr lang="en-AU" sz="1400" b="1" dirty="0" smtClean="0">
                <a:solidFill>
                  <a:schemeClr val="bg1"/>
                </a:solidFill>
              </a:rPr>
              <a:t>payments may be fully tax deductible</a:t>
            </a:r>
          </a:p>
          <a:p>
            <a:pPr marL="254000" indent="-171450">
              <a:buFont typeface="Arial"/>
              <a:buChar char="•"/>
            </a:pPr>
            <a:r>
              <a:rPr lang="en-AU" sz="1400" b="1" dirty="0" smtClean="0">
                <a:solidFill>
                  <a:schemeClr val="bg1"/>
                </a:solidFill>
              </a:rPr>
              <a:t>Option to buy at the end of </a:t>
            </a:r>
            <a:r>
              <a:rPr lang="en-AU" sz="1400" b="1" dirty="0" smtClean="0">
                <a:solidFill>
                  <a:schemeClr val="bg1"/>
                </a:solidFill>
              </a:rPr>
              <a:t>PPA</a:t>
            </a:r>
            <a:endParaRPr lang="en-AU" sz="1400" b="1" dirty="0" smtClean="0">
              <a:solidFill>
                <a:schemeClr val="bg1"/>
              </a:solidFill>
            </a:endParaRPr>
          </a:p>
          <a:p>
            <a:pPr marL="254000" indent="-171450">
              <a:buFont typeface="Arial"/>
              <a:buChar char="•"/>
            </a:pPr>
            <a:r>
              <a:rPr lang="en-AU" sz="1400" b="1" dirty="0" smtClean="0">
                <a:solidFill>
                  <a:schemeClr val="bg1"/>
                </a:solidFill>
              </a:rPr>
              <a:t>Installation and manufacturing warranties (Up to 25 years for Solar PV systems)</a:t>
            </a:r>
          </a:p>
        </p:txBody>
      </p:sp>
      <p:sp>
        <p:nvSpPr>
          <p:cNvPr id="9" name="Rectangle 8"/>
          <p:cNvSpPr/>
          <p:nvPr/>
        </p:nvSpPr>
        <p:spPr>
          <a:xfrm>
            <a:off x="309214" y="2184400"/>
            <a:ext cx="2446686" cy="2800767"/>
          </a:xfrm>
          <a:prstGeom prst="rect">
            <a:avLst/>
          </a:prstGeom>
        </p:spPr>
        <p:txBody>
          <a:bodyPr wrap="square">
            <a:spAutoFit/>
          </a:bodyPr>
          <a:lstStyle/>
          <a:p>
            <a:r>
              <a:rPr lang="en-AU" sz="1100" dirty="0" smtClean="0"/>
              <a:t>A major reason why many businesses don’t install energy saving equipment on their premises is due to the large upfront cost of the solutions themselves. </a:t>
            </a:r>
          </a:p>
          <a:p>
            <a:endParaRPr lang="en-AU" sz="1100" dirty="0"/>
          </a:p>
          <a:p>
            <a:r>
              <a:rPr lang="en-AU" sz="1100" dirty="0" smtClean="0"/>
              <a:t>So </a:t>
            </a:r>
            <a:r>
              <a:rPr lang="en-AU" sz="1100" dirty="0"/>
              <a:t>w</a:t>
            </a:r>
            <a:r>
              <a:rPr lang="en-AU" sz="1100" dirty="0" smtClean="0"/>
              <a:t>e’ve teamed up with industry specialist Energy Lease to provide our customers with an alternative. We can install </a:t>
            </a:r>
            <a:r>
              <a:rPr lang="en-AU" sz="1100" dirty="0" smtClean="0"/>
              <a:t>a complete Solar solution </a:t>
            </a:r>
            <a:r>
              <a:rPr lang="en-AU" sz="1100" dirty="0" smtClean="0"/>
              <a:t>at no cost to you.</a:t>
            </a:r>
            <a:r>
              <a:rPr lang="en-AU" sz="1100" dirty="0"/>
              <a:t> </a:t>
            </a:r>
            <a:r>
              <a:rPr lang="en-AU" sz="1100" dirty="0" smtClean="0"/>
              <a:t>You then purchase the power produced by the system from </a:t>
            </a:r>
            <a:r>
              <a:rPr lang="en-AU" sz="1100" dirty="0"/>
              <a:t>E</a:t>
            </a:r>
            <a:r>
              <a:rPr lang="en-AU" sz="1100" dirty="0" smtClean="0"/>
              <a:t>nergy Lease instead of the electricity grid. We can usually give you a price that is lower than the electricity grid to save you money immediately.</a:t>
            </a:r>
          </a:p>
        </p:txBody>
      </p:sp>
      <p:sp>
        <p:nvSpPr>
          <p:cNvPr id="11" name="TextBox 10"/>
          <p:cNvSpPr txBox="1"/>
          <p:nvPr/>
        </p:nvSpPr>
        <p:spPr>
          <a:xfrm>
            <a:off x="308905" y="5276408"/>
            <a:ext cx="2294595" cy="292388"/>
          </a:xfrm>
          <a:prstGeom prst="rect">
            <a:avLst/>
          </a:prstGeom>
          <a:solidFill>
            <a:schemeClr val="bg1"/>
          </a:solidFill>
        </p:spPr>
        <p:txBody>
          <a:bodyPr wrap="square" bIns="0" rtlCol="0">
            <a:spAutoFit/>
          </a:bodyPr>
          <a:lstStyle/>
          <a:p>
            <a:r>
              <a:rPr lang="en-AU" sz="1600" b="1" u="sng" cap="all" dirty="0">
                <a:solidFill>
                  <a:srgbClr val="000090"/>
                </a:solidFill>
              </a:rPr>
              <a:t>How does it work</a:t>
            </a:r>
            <a:r>
              <a:rPr lang="en-AU" sz="1600" b="1" u="sng" cap="all" dirty="0" smtClean="0">
                <a:solidFill>
                  <a:srgbClr val="000090"/>
                </a:solidFill>
              </a:rPr>
              <a:t>? </a:t>
            </a:r>
            <a:endParaRPr lang="en-AU" sz="1600" b="1" u="sng" cap="all" dirty="0">
              <a:solidFill>
                <a:srgbClr val="000090"/>
              </a:solidFill>
            </a:endParaRPr>
          </a:p>
        </p:txBody>
      </p:sp>
      <p:sp>
        <p:nvSpPr>
          <p:cNvPr id="2" name="Rectangle 1"/>
          <p:cNvSpPr/>
          <p:nvPr/>
        </p:nvSpPr>
        <p:spPr>
          <a:xfrm>
            <a:off x="302453" y="5585996"/>
            <a:ext cx="2453447" cy="3177004"/>
          </a:xfrm>
          <a:prstGeom prst="rect">
            <a:avLst/>
          </a:prstGeom>
        </p:spPr>
        <p:txBody>
          <a:bodyPr wrap="square">
            <a:spAutoFit/>
          </a:bodyPr>
          <a:lstStyle/>
          <a:p>
            <a:r>
              <a:rPr lang="en-AU" sz="1100" dirty="0" smtClean="0"/>
              <a:t>Once installed, your </a:t>
            </a:r>
            <a:r>
              <a:rPr lang="en-AU" sz="1100" dirty="0"/>
              <a:t>lower </a:t>
            </a:r>
            <a:r>
              <a:rPr lang="en-AU" sz="1100" dirty="0" smtClean="0"/>
              <a:t>retail energy bill </a:t>
            </a:r>
            <a:r>
              <a:rPr lang="en-AU" sz="1100" dirty="0"/>
              <a:t>plus </a:t>
            </a:r>
            <a:r>
              <a:rPr lang="en-AU" sz="1100" dirty="0" smtClean="0"/>
              <a:t>your new solar power payment </a:t>
            </a:r>
            <a:r>
              <a:rPr lang="en-AU" sz="1100" dirty="0"/>
              <a:t>is in most cases less than your old electricity bill.</a:t>
            </a:r>
          </a:p>
          <a:p>
            <a:endParaRPr lang="en-AU" sz="1100" dirty="0"/>
          </a:p>
          <a:p>
            <a:r>
              <a:rPr lang="en-AU" sz="1100" dirty="0"/>
              <a:t>You </a:t>
            </a:r>
            <a:r>
              <a:rPr lang="en-AU" sz="1100" dirty="0" smtClean="0"/>
              <a:t>pay for the power your system produces. It’s like paying your usual energy bill, only cheaper. </a:t>
            </a:r>
          </a:p>
          <a:p>
            <a:endParaRPr lang="en-AU" sz="1100" dirty="0"/>
          </a:p>
          <a:p>
            <a:r>
              <a:rPr lang="en-AU" sz="1100" dirty="0"/>
              <a:t>This way you </a:t>
            </a:r>
            <a:r>
              <a:rPr lang="en-AU" sz="1100" dirty="0" smtClean="0"/>
              <a:t>can often start </a:t>
            </a:r>
            <a:r>
              <a:rPr lang="en-AU" sz="1100" dirty="0"/>
              <a:t>saving from the </a:t>
            </a:r>
            <a:r>
              <a:rPr lang="en-AU" sz="1100" dirty="0" smtClean="0"/>
              <a:t>first day your system is installed.</a:t>
            </a:r>
            <a:endParaRPr lang="en-AU" sz="1100" dirty="0"/>
          </a:p>
          <a:p>
            <a:endParaRPr lang="en-AU" sz="1100" dirty="0"/>
          </a:p>
          <a:p>
            <a:pPr fontAlgn="base"/>
            <a:r>
              <a:rPr lang="en-AU" sz="1100" dirty="0"/>
              <a:t>So you can now get the benefits of reduced electricity bills for $0 </a:t>
            </a:r>
            <a:r>
              <a:rPr lang="en-AU" sz="1100" dirty="0" smtClean="0"/>
              <a:t>upfront. ​</a:t>
            </a:r>
          </a:p>
          <a:p>
            <a:pPr fontAlgn="base"/>
            <a:endParaRPr lang="en-AU" sz="1100" dirty="0"/>
          </a:p>
          <a:p>
            <a:pPr fontAlgn="base"/>
            <a:r>
              <a:rPr lang="en-AU" sz="1100" dirty="0" smtClean="0"/>
              <a:t>There are no costs to up front, so get started today! </a:t>
            </a:r>
            <a:endParaRPr lang="en-AU" sz="1100" dirty="0"/>
          </a:p>
        </p:txBody>
      </p:sp>
      <p:sp>
        <p:nvSpPr>
          <p:cNvPr id="3" name="Rectangle 2"/>
          <p:cNvSpPr/>
          <p:nvPr/>
        </p:nvSpPr>
        <p:spPr>
          <a:xfrm>
            <a:off x="4797631" y="1168730"/>
            <a:ext cx="1735383" cy="884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Installer logo</a:t>
            </a:r>
            <a:endParaRPr lang="en-AU" dirty="0"/>
          </a:p>
        </p:txBody>
      </p:sp>
      <p:sp>
        <p:nvSpPr>
          <p:cNvPr id="14" name="Rectangle 13"/>
          <p:cNvSpPr/>
          <p:nvPr/>
        </p:nvSpPr>
        <p:spPr>
          <a:xfrm>
            <a:off x="0" y="0"/>
            <a:ext cx="3733800" cy="406400"/>
          </a:xfrm>
          <a:prstGeom prst="rect">
            <a:avLst/>
          </a:prstGeom>
          <a:solidFill>
            <a:srgbClr val="E46C0A"/>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000" dirty="0" smtClean="0"/>
              <a:t>Our finance solution explained</a:t>
            </a:r>
            <a:endParaRPr lang="en-AU" sz="2000" dirty="0"/>
          </a:p>
        </p:txBody>
      </p:sp>
      <p:sp>
        <p:nvSpPr>
          <p:cNvPr id="16" name="TextBox 15"/>
          <p:cNvSpPr txBox="1"/>
          <p:nvPr/>
        </p:nvSpPr>
        <p:spPr>
          <a:xfrm>
            <a:off x="309215" y="1820854"/>
            <a:ext cx="2671801" cy="292388"/>
          </a:xfrm>
          <a:prstGeom prst="rect">
            <a:avLst/>
          </a:prstGeom>
          <a:solidFill>
            <a:schemeClr val="bg1"/>
          </a:solidFill>
        </p:spPr>
        <p:txBody>
          <a:bodyPr wrap="square" bIns="0" rtlCol="0">
            <a:spAutoFit/>
          </a:bodyPr>
          <a:lstStyle/>
          <a:p>
            <a:r>
              <a:rPr lang="en-AU" sz="1600" b="1" u="sng" cap="all" dirty="0" smtClean="0">
                <a:solidFill>
                  <a:srgbClr val="000090"/>
                </a:solidFill>
              </a:rPr>
              <a:t>What is a PPA</a:t>
            </a:r>
            <a:r>
              <a:rPr lang="en-AU" sz="1600" b="1" u="sng" cap="all" dirty="0">
                <a:solidFill>
                  <a:srgbClr val="000090"/>
                </a:solidFill>
              </a:rPr>
              <a:t>?</a:t>
            </a:r>
            <a:r>
              <a:rPr lang="en-AU" sz="1600" b="1" u="sng" cap="all" dirty="0" smtClean="0">
                <a:solidFill>
                  <a:schemeClr val="tx2">
                    <a:lumMod val="75000"/>
                  </a:schemeClr>
                </a:solidFill>
              </a:rPr>
              <a:t> </a:t>
            </a:r>
            <a:endParaRPr lang="en-AU" sz="1600" b="1" u="sng" cap="all" dirty="0">
              <a:solidFill>
                <a:schemeClr val="tx2">
                  <a:lumMod val="75000"/>
                </a:schemeClr>
              </a:solidFill>
            </a:endParaRPr>
          </a:p>
        </p:txBody>
      </p:sp>
      <p:sp>
        <p:nvSpPr>
          <p:cNvPr id="24" name="TextBox 23"/>
          <p:cNvSpPr txBox="1"/>
          <p:nvPr/>
        </p:nvSpPr>
        <p:spPr>
          <a:xfrm>
            <a:off x="3089851" y="5274947"/>
            <a:ext cx="2844792" cy="292388"/>
          </a:xfrm>
          <a:prstGeom prst="rect">
            <a:avLst/>
          </a:prstGeom>
          <a:solidFill>
            <a:schemeClr val="bg1"/>
          </a:solidFill>
        </p:spPr>
        <p:txBody>
          <a:bodyPr wrap="square" bIns="0" rtlCol="0">
            <a:spAutoFit/>
          </a:bodyPr>
          <a:lstStyle/>
          <a:p>
            <a:r>
              <a:rPr lang="en-AU" sz="1600" b="1" u="sng" cap="all" dirty="0">
                <a:solidFill>
                  <a:srgbClr val="000090"/>
                </a:solidFill>
              </a:rPr>
              <a:t>PAY VIA SAVINGS GENERATED</a:t>
            </a:r>
          </a:p>
        </p:txBody>
      </p:sp>
      <p:pic>
        <p:nvPicPr>
          <p:cNvPr id="12" name="Picture 11" descr="Energy Lease_Final.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94200" y="0"/>
            <a:ext cx="2247900" cy="1123950"/>
          </a:xfrm>
          <a:prstGeom prst="rect">
            <a:avLst/>
          </a:prstGeom>
        </p:spPr>
      </p:pic>
    </p:spTree>
    <p:extLst>
      <p:ext uri="{BB962C8B-B14F-4D97-AF65-F5344CB8AC3E}">
        <p14:creationId xmlns:p14="http://schemas.microsoft.com/office/powerpoint/2010/main" val="42123628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2655" y="190500"/>
            <a:ext cx="4671145" cy="538609"/>
          </a:xfrm>
          <a:prstGeom prst="rect">
            <a:avLst/>
          </a:prstGeom>
          <a:solidFill>
            <a:schemeClr val="bg1"/>
          </a:solidFill>
        </p:spPr>
        <p:txBody>
          <a:bodyPr wrap="square" bIns="0" rtlCol="0">
            <a:spAutoFit/>
          </a:bodyPr>
          <a:lstStyle/>
          <a:p>
            <a:r>
              <a:rPr lang="en-AU" sz="1600" b="1" u="sng" cap="all" dirty="0" smtClean="0">
                <a:solidFill>
                  <a:srgbClr val="000090"/>
                </a:solidFill>
              </a:rPr>
              <a:t>LOAN VS POWER PURCHASE Agreement			</a:t>
            </a:r>
            <a:endParaRPr lang="en-AU" sz="1600" b="1" u="sng" cap="all" dirty="0">
              <a:solidFill>
                <a:srgbClr val="000090"/>
              </a:solidFill>
            </a:endParaRPr>
          </a:p>
        </p:txBody>
      </p:sp>
      <p:sp>
        <p:nvSpPr>
          <p:cNvPr id="10" name="Rectangle 9"/>
          <p:cNvSpPr/>
          <p:nvPr/>
        </p:nvSpPr>
        <p:spPr>
          <a:xfrm>
            <a:off x="193676" y="4432300"/>
            <a:ext cx="6524624" cy="3873500"/>
          </a:xfrm>
          <a:prstGeom prst="rect">
            <a:avLst/>
          </a:prstGeom>
        </p:spPr>
        <p:txBody>
          <a:bodyPr wrap="square" numCol="2">
            <a:spAutoFit/>
          </a:bodyPr>
          <a:lstStyle/>
          <a:p>
            <a:r>
              <a:rPr lang="en-AU" sz="1200" b="1" dirty="0" smtClean="0"/>
              <a:t>Who is Energy Lease? </a:t>
            </a:r>
            <a:r>
              <a:rPr lang="en-AU" sz="1200" dirty="0" smtClean="0"/>
              <a:t>Energy Lease is backed by a number of domestic and international financial institutions. The Energy Lease team possess deep skills in finance, environmental markets, strategy, marketing and sales. We have over ten years experience.</a:t>
            </a:r>
            <a:endParaRPr lang="en-AU" sz="1200" dirty="0"/>
          </a:p>
          <a:p>
            <a:endParaRPr lang="en-AU" sz="1200" b="1" dirty="0"/>
          </a:p>
          <a:p>
            <a:r>
              <a:rPr lang="en-AU" sz="1200" b="1" dirty="0" smtClean="0"/>
              <a:t>Who is Eligible? </a:t>
            </a:r>
            <a:r>
              <a:rPr lang="en-AU" sz="1200" dirty="0" smtClean="0"/>
              <a:t>To be eligible you must:</a:t>
            </a:r>
          </a:p>
          <a:p>
            <a:pPr marL="177800" indent="-177800">
              <a:buFont typeface="Arial" pitchFamily="34" charset="0"/>
              <a:buChar char="•"/>
            </a:pPr>
            <a:r>
              <a:rPr lang="en-AU" sz="1200" dirty="0" smtClean="0"/>
              <a:t>Have been in business for over 3 years</a:t>
            </a:r>
          </a:p>
          <a:p>
            <a:pPr marL="177800" indent="-177800">
              <a:buFont typeface="Arial" pitchFamily="34" charset="0"/>
              <a:buChar char="•"/>
            </a:pPr>
            <a:r>
              <a:rPr lang="en-AU" sz="1200" dirty="0" smtClean="0"/>
              <a:t>Own your property or have a remaining lease term of at least 3 years </a:t>
            </a:r>
          </a:p>
          <a:p>
            <a:endParaRPr lang="en-AU" sz="1200" b="1" dirty="0"/>
          </a:p>
          <a:p>
            <a:r>
              <a:rPr lang="en-AU" sz="1200" b="1" dirty="0" smtClean="0"/>
              <a:t>Fees and Charges : </a:t>
            </a:r>
            <a:r>
              <a:rPr lang="en-AU" sz="1200" dirty="0" smtClean="0"/>
              <a:t>$250 application fee (payable with first power </a:t>
            </a:r>
            <a:r>
              <a:rPr lang="en-AU" sz="1200" dirty="0"/>
              <a:t>p</a:t>
            </a:r>
            <a:r>
              <a:rPr lang="en-AU" sz="1200" dirty="0" smtClean="0"/>
              <a:t>ayment)</a:t>
            </a:r>
          </a:p>
          <a:p>
            <a:endParaRPr lang="en-AU" sz="1200" dirty="0" smtClean="0"/>
          </a:p>
          <a:p>
            <a:r>
              <a:rPr lang="en-AU" sz="1200" b="1" dirty="0"/>
              <a:t>When do power payments start? </a:t>
            </a:r>
            <a:r>
              <a:rPr lang="en-AU" sz="1200" dirty="0"/>
              <a:t>Power payments start once the system is installed and starts producing power (and your energy bill savings start).</a:t>
            </a:r>
          </a:p>
          <a:p>
            <a:endParaRPr lang="en-AU" sz="1200" dirty="0" smtClean="0"/>
          </a:p>
          <a:p>
            <a:r>
              <a:rPr lang="en-AU" sz="1200" b="1" dirty="0" smtClean="0"/>
              <a:t>What </a:t>
            </a:r>
            <a:r>
              <a:rPr lang="en-AU" sz="1200" b="1" dirty="0"/>
              <a:t>products are eligible</a:t>
            </a:r>
          </a:p>
          <a:p>
            <a:pPr marL="177800" indent="-177800">
              <a:buFont typeface="Arial" pitchFamily="34" charset="0"/>
              <a:buChar char="•"/>
            </a:pPr>
            <a:r>
              <a:rPr lang="en-AU" sz="1200" dirty="0"/>
              <a:t>Solar </a:t>
            </a:r>
            <a:r>
              <a:rPr lang="en-AU" sz="1200" dirty="0" smtClean="0"/>
              <a:t>Power Systems including solar generation and storage</a:t>
            </a:r>
            <a:endParaRPr lang="en-AU" sz="1200" dirty="0"/>
          </a:p>
          <a:p>
            <a:pPr marL="82550"/>
            <a:endParaRPr lang="en-AU" sz="1200" b="1" dirty="0"/>
          </a:p>
          <a:p>
            <a:pPr marL="82550"/>
            <a:r>
              <a:rPr lang="en-AU" sz="1200" b="1" dirty="0"/>
              <a:t>What if the system doesn’t work? </a:t>
            </a:r>
            <a:r>
              <a:rPr lang="en-AU" sz="1200" dirty="0" smtClean="0"/>
              <a:t>Power payments depend on the output </a:t>
            </a:r>
            <a:r>
              <a:rPr lang="en-AU" sz="1200" dirty="0"/>
              <a:t>of your solar </a:t>
            </a:r>
            <a:r>
              <a:rPr lang="en-AU" sz="1200" dirty="0" smtClean="0"/>
              <a:t>systems so we have as much incentive as you to make sure it is working properly. Power payments </a:t>
            </a:r>
            <a:r>
              <a:rPr lang="en-AU" sz="1200" dirty="0"/>
              <a:t>are an ongoing </a:t>
            </a:r>
            <a:r>
              <a:rPr lang="en-AU" sz="1200" dirty="0" smtClean="0"/>
              <a:t>obligation, even if you do not use the power produced.</a:t>
            </a:r>
          </a:p>
          <a:p>
            <a:pPr marL="82550"/>
            <a:endParaRPr lang="en-AU" sz="1200" dirty="0"/>
          </a:p>
          <a:p>
            <a:pPr marL="82550"/>
            <a:r>
              <a:rPr lang="en-AU" sz="1200" b="1" dirty="0" smtClean="0"/>
              <a:t>Early termination</a:t>
            </a:r>
            <a:r>
              <a:rPr lang="en-AU" sz="1200" dirty="0" smtClean="0"/>
              <a:t>. Fees </a:t>
            </a:r>
            <a:r>
              <a:rPr lang="en-AU" sz="1200" dirty="0"/>
              <a:t>&amp; charges may </a:t>
            </a:r>
            <a:r>
              <a:rPr lang="en-AU" sz="1200" dirty="0" smtClean="0"/>
              <a:t>apply If you terminate your Power Purchase Agreement early. This depends on the number of power payments remaining &amp; any amounts outstanding at the time of termination. See Agreement for further details.</a:t>
            </a:r>
          </a:p>
          <a:p>
            <a:pPr marL="82550"/>
            <a:endParaRPr lang="en-AU" sz="1200" b="1" dirty="0" smtClean="0"/>
          </a:p>
          <a:p>
            <a:pPr marL="82550"/>
            <a:r>
              <a:rPr lang="en-AU" sz="1200" b="1" dirty="0" smtClean="0"/>
              <a:t>More questions </a:t>
            </a:r>
            <a:r>
              <a:rPr lang="en-AU" sz="1200" dirty="0" smtClean="0"/>
              <a:t>– call us 1300 795 695</a:t>
            </a:r>
          </a:p>
        </p:txBody>
      </p:sp>
      <p:sp>
        <p:nvSpPr>
          <p:cNvPr id="14" name="TextBox 13"/>
          <p:cNvSpPr txBox="1"/>
          <p:nvPr/>
        </p:nvSpPr>
        <p:spPr>
          <a:xfrm>
            <a:off x="269156" y="4122203"/>
            <a:ext cx="2118444" cy="292388"/>
          </a:xfrm>
          <a:prstGeom prst="rect">
            <a:avLst/>
          </a:prstGeom>
          <a:solidFill>
            <a:schemeClr val="bg1"/>
          </a:solidFill>
        </p:spPr>
        <p:txBody>
          <a:bodyPr wrap="square" bIns="0" rtlCol="0">
            <a:spAutoFit/>
          </a:bodyPr>
          <a:lstStyle/>
          <a:p>
            <a:r>
              <a:rPr lang="en-AU" sz="1600" b="1" u="sng" dirty="0" smtClean="0">
                <a:solidFill>
                  <a:srgbClr val="000090"/>
                </a:solidFill>
              </a:rPr>
              <a:t>FAQs</a:t>
            </a:r>
            <a:r>
              <a:rPr lang="en-AU" sz="1600" u="sng" dirty="0" smtClean="0">
                <a:solidFill>
                  <a:srgbClr val="000090"/>
                </a:solidFill>
              </a:rPr>
              <a:t>	</a:t>
            </a:r>
            <a:endParaRPr lang="en-AU" sz="1600" u="sng" dirty="0">
              <a:solidFill>
                <a:srgbClr val="00009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160150047"/>
              </p:ext>
            </p:extLst>
          </p:nvPr>
        </p:nvGraphicFramePr>
        <p:xfrm>
          <a:off x="332657" y="527225"/>
          <a:ext cx="6200358" cy="3619863"/>
        </p:xfrm>
        <a:graphic>
          <a:graphicData uri="http://schemas.openxmlformats.org/drawingml/2006/table">
            <a:tbl>
              <a:tblPr firstRow="1" bandRow="1">
                <a:tableStyleId>{5C22544A-7EE6-4342-B048-85BDC9FD1C3A}</a:tableStyleId>
              </a:tblPr>
              <a:tblGrid>
                <a:gridCol w="1840527"/>
                <a:gridCol w="1365663"/>
                <a:gridCol w="2994168"/>
              </a:tblGrid>
              <a:tr h="414383">
                <a:tc>
                  <a:txBody>
                    <a:bodyPr/>
                    <a:lstStyle/>
                    <a:p>
                      <a:endParaRPr lang="en-AU" dirty="0"/>
                    </a:p>
                  </a:txBody>
                  <a:tcPr>
                    <a:solidFill>
                      <a:srgbClr val="FF6600"/>
                    </a:solidFill>
                  </a:tcPr>
                </a:tc>
                <a:tc>
                  <a:txBody>
                    <a:bodyPr/>
                    <a:lstStyle/>
                    <a:p>
                      <a:r>
                        <a:rPr lang="en-AU" dirty="0" smtClean="0"/>
                        <a:t>Bank (loan)</a:t>
                      </a:r>
                      <a:endParaRPr lang="en-AU" dirty="0"/>
                    </a:p>
                  </a:txBody>
                  <a:tcPr>
                    <a:solidFill>
                      <a:srgbClr val="FF6600"/>
                    </a:solidFill>
                  </a:tcPr>
                </a:tc>
                <a:tc>
                  <a:txBody>
                    <a:bodyPr/>
                    <a:lstStyle/>
                    <a:p>
                      <a:r>
                        <a:rPr lang="en-AU" dirty="0" smtClean="0"/>
                        <a:t>Power Purchase</a:t>
                      </a:r>
                      <a:r>
                        <a:rPr lang="en-AU" baseline="0" dirty="0" smtClean="0"/>
                        <a:t> Agreement</a:t>
                      </a:r>
                      <a:endParaRPr lang="en-AU" dirty="0"/>
                    </a:p>
                  </a:txBody>
                  <a:tcPr>
                    <a:solidFill>
                      <a:srgbClr val="FF6600"/>
                    </a:solidFill>
                  </a:tcPr>
                </a:tc>
              </a:tr>
              <a:tr h="405014">
                <a:tc>
                  <a:txBody>
                    <a:bodyPr/>
                    <a:lstStyle/>
                    <a:p>
                      <a:r>
                        <a:rPr lang="en-AU" sz="1200" dirty="0" smtClean="0"/>
                        <a:t>$0</a:t>
                      </a:r>
                      <a:r>
                        <a:rPr lang="en-AU" sz="1200" baseline="0" dirty="0" smtClean="0"/>
                        <a:t> upfront</a:t>
                      </a:r>
                      <a:endParaRPr lang="en-AU" sz="1200" dirty="0"/>
                    </a:p>
                  </a:txBody>
                  <a:tcPr/>
                </a:tc>
                <a:tc>
                  <a:txBody>
                    <a:bodyPr/>
                    <a:lstStyle/>
                    <a:p>
                      <a:pPr marL="177800" marR="0" indent="-177800" algn="l" defTabSz="914400" rtl="0" eaLnBrk="1" fontAlgn="auto" latinLnBrk="0" hangingPunct="1">
                        <a:lnSpc>
                          <a:spcPct val="100000"/>
                        </a:lnSpc>
                        <a:spcBef>
                          <a:spcPts val="0"/>
                        </a:spcBef>
                        <a:spcAft>
                          <a:spcPts val="0"/>
                        </a:spcAft>
                        <a:buClrTx/>
                        <a:buSzTx/>
                        <a:buFontTx/>
                        <a:buNone/>
                        <a:tabLst/>
                        <a:defRPr/>
                      </a:pPr>
                      <a:r>
                        <a:rPr lang="en-AU" sz="1800" dirty="0" smtClean="0"/>
                        <a:t>x</a:t>
                      </a:r>
                      <a:r>
                        <a:rPr lang="en-AU" sz="1800" baseline="0" dirty="0" smtClean="0"/>
                        <a:t> </a:t>
                      </a:r>
                      <a:r>
                        <a:rPr lang="en-AU" sz="1200" dirty="0" smtClean="0"/>
                        <a:t>Deposit usually required</a:t>
                      </a:r>
                      <a:endParaRPr lang="en-AU" sz="1200" dirty="0"/>
                    </a:p>
                  </a:txBody>
                  <a:tcPr/>
                </a:tc>
                <a:tc>
                  <a:txBody>
                    <a:bodyPr/>
                    <a:lstStyle/>
                    <a:p>
                      <a:pPr marL="273050" indent="0"/>
                      <a:r>
                        <a:rPr lang="en-AU" sz="1200" dirty="0" smtClean="0"/>
                        <a:t>No deposit required. Just</a:t>
                      </a:r>
                      <a:r>
                        <a:rPr lang="en-AU" sz="1200" baseline="0" dirty="0" smtClean="0"/>
                        <a:t> like any other power contract.</a:t>
                      </a:r>
                      <a:endParaRPr lang="en-AU" sz="1200" dirty="0"/>
                    </a:p>
                  </a:txBody>
                  <a:tcPr/>
                </a:tc>
              </a:tr>
              <a:tr h="370840">
                <a:tc>
                  <a:txBody>
                    <a:bodyPr/>
                    <a:lstStyle/>
                    <a:p>
                      <a:r>
                        <a:rPr lang="en-AU" sz="1200" dirty="0" smtClean="0"/>
                        <a:t>Fully</a:t>
                      </a:r>
                      <a:r>
                        <a:rPr lang="en-AU" sz="1200" baseline="0" dirty="0" smtClean="0"/>
                        <a:t> d</a:t>
                      </a:r>
                      <a:r>
                        <a:rPr lang="en-AU" sz="1200" dirty="0" smtClean="0"/>
                        <a:t>eductible repayments</a:t>
                      </a:r>
                      <a:endParaRPr lang="en-AU" sz="1200" dirty="0"/>
                    </a:p>
                  </a:txBody>
                  <a:tcPr/>
                </a:tc>
                <a:tc>
                  <a:txBody>
                    <a:bodyPr/>
                    <a:lstStyle/>
                    <a:p>
                      <a:r>
                        <a:rPr lang="en-AU" sz="1800" dirty="0" smtClean="0"/>
                        <a:t>x</a:t>
                      </a:r>
                      <a:endParaRPr lang="en-AU" sz="1200" dirty="0"/>
                    </a:p>
                  </a:txBody>
                  <a:tcPr/>
                </a:tc>
                <a:tc>
                  <a:txBody>
                    <a:bodyPr/>
                    <a:lstStyle/>
                    <a:p>
                      <a:pPr marL="273050" indent="0"/>
                      <a:r>
                        <a:rPr lang="en-AU" sz="1200" dirty="0" smtClean="0"/>
                        <a:t>Solar</a:t>
                      </a:r>
                      <a:r>
                        <a:rPr lang="en-AU" sz="1200" baseline="0" dirty="0" smtClean="0"/>
                        <a:t> p</a:t>
                      </a:r>
                      <a:r>
                        <a:rPr lang="en-AU" sz="1200" dirty="0" smtClean="0"/>
                        <a:t>ower</a:t>
                      </a:r>
                      <a:r>
                        <a:rPr lang="en-AU" sz="1200" baseline="0" dirty="0" smtClean="0"/>
                        <a:t> </a:t>
                      </a:r>
                      <a:r>
                        <a:rPr lang="en-AU" sz="1200" dirty="0" smtClean="0"/>
                        <a:t>payments </a:t>
                      </a:r>
                      <a:r>
                        <a:rPr lang="en-AU" sz="1200" baseline="0" dirty="0" smtClean="0"/>
                        <a:t>are usually fully deductible. C</a:t>
                      </a:r>
                      <a:r>
                        <a:rPr lang="en-AU" sz="1200" dirty="0" smtClean="0"/>
                        <a:t>heck with your</a:t>
                      </a:r>
                      <a:r>
                        <a:rPr lang="en-AU" sz="1200" baseline="0" dirty="0" smtClean="0"/>
                        <a:t> accountant.</a:t>
                      </a:r>
                      <a:endParaRPr lang="en-AU" sz="1200" dirty="0"/>
                    </a:p>
                  </a:txBody>
                  <a:tcPr/>
                </a:tc>
              </a:tr>
              <a:tr h="370840">
                <a:tc>
                  <a:txBody>
                    <a:bodyPr/>
                    <a:lstStyle/>
                    <a:p>
                      <a:r>
                        <a:rPr lang="en-AU" sz="1200" dirty="0" smtClean="0"/>
                        <a:t>Low Doc application</a:t>
                      </a:r>
                      <a:endParaRPr lang="en-AU" sz="1200" dirty="0"/>
                    </a:p>
                  </a:txBody>
                  <a:tcPr/>
                </a:tc>
                <a:tc>
                  <a:txBody>
                    <a:bodyPr/>
                    <a:lstStyle/>
                    <a:p>
                      <a:r>
                        <a:rPr lang="en-AU" sz="1200" dirty="0" smtClean="0"/>
                        <a:t>Possibly</a:t>
                      </a:r>
                      <a:endParaRPr lang="en-AU" sz="1200" dirty="0"/>
                    </a:p>
                  </a:txBody>
                  <a:tcPr/>
                </a:tc>
                <a:tc>
                  <a:txBody>
                    <a:bodyPr/>
                    <a:lstStyle/>
                    <a:p>
                      <a:r>
                        <a:rPr lang="en-AU" dirty="0" smtClean="0"/>
                        <a:t>     </a:t>
                      </a:r>
                      <a:r>
                        <a:rPr lang="en-AU" sz="1200" dirty="0" smtClean="0"/>
                        <a:t>No financials for less</a:t>
                      </a:r>
                      <a:r>
                        <a:rPr lang="en-AU" sz="1200" baseline="0" dirty="0" smtClean="0"/>
                        <a:t> than </a:t>
                      </a:r>
                      <a:r>
                        <a:rPr lang="en-AU" sz="1200" dirty="0" smtClean="0"/>
                        <a:t>$50k  (ex</a:t>
                      </a:r>
                      <a:r>
                        <a:rPr lang="en-AU" sz="1200" baseline="0" dirty="0" smtClean="0"/>
                        <a:t> GST)</a:t>
                      </a:r>
                      <a:endParaRPr lang="en-AU" sz="1200" dirty="0"/>
                    </a:p>
                  </a:txBody>
                  <a:tcPr/>
                </a:tc>
              </a:tr>
              <a:tr h="370840">
                <a:tc>
                  <a:txBody>
                    <a:bodyPr/>
                    <a:lstStyle/>
                    <a:p>
                      <a:r>
                        <a:rPr lang="en-AU" sz="1200" dirty="0" smtClean="0"/>
                        <a:t>Light security levels</a:t>
                      </a:r>
                      <a:endParaRPr lang="en-AU" sz="1200" dirty="0"/>
                    </a:p>
                  </a:txBody>
                  <a:tcPr/>
                </a:tc>
                <a:tc>
                  <a:txBody>
                    <a:bodyPr/>
                    <a:lstStyle/>
                    <a:p>
                      <a:pPr marL="177800" marR="0" indent="-177800" algn="l" defTabSz="914400" rtl="0" eaLnBrk="1" fontAlgn="auto" latinLnBrk="0" hangingPunct="1">
                        <a:lnSpc>
                          <a:spcPct val="100000"/>
                        </a:lnSpc>
                        <a:spcBef>
                          <a:spcPts val="0"/>
                        </a:spcBef>
                        <a:spcAft>
                          <a:spcPts val="0"/>
                        </a:spcAft>
                        <a:buClrTx/>
                        <a:buSzTx/>
                        <a:buFontTx/>
                        <a:buNone/>
                        <a:tabLst/>
                        <a:defRPr/>
                      </a:pPr>
                      <a:r>
                        <a:rPr lang="en-AU" sz="1800" dirty="0" smtClean="0"/>
                        <a:t>x</a:t>
                      </a:r>
                      <a:r>
                        <a:rPr lang="en-AU" sz="1200" dirty="0" smtClean="0"/>
                        <a:t>  Business/home assets as collateral against loans</a:t>
                      </a:r>
                      <a:endParaRPr lang="en-AU" sz="1200" dirty="0"/>
                    </a:p>
                  </a:txBody>
                  <a:tcPr/>
                </a:tc>
                <a:tc>
                  <a:txBody>
                    <a:bodyPr/>
                    <a:lstStyle/>
                    <a:p>
                      <a:pPr marL="273050" indent="0"/>
                      <a:r>
                        <a:rPr lang="en-AU" sz="1200" dirty="0" smtClean="0"/>
                        <a:t>Energy efficient &amp;</a:t>
                      </a:r>
                      <a:r>
                        <a:rPr lang="en-AU" sz="1200" baseline="0" dirty="0" smtClean="0"/>
                        <a:t> </a:t>
                      </a:r>
                      <a:r>
                        <a:rPr lang="en-AU" sz="1200" dirty="0" smtClean="0"/>
                        <a:t>solar equipment as only security</a:t>
                      </a:r>
                      <a:r>
                        <a:rPr lang="en-AU" sz="1200" baseline="0" dirty="0" smtClean="0"/>
                        <a:t> </a:t>
                      </a:r>
                      <a:r>
                        <a:rPr lang="en-AU" sz="1200" dirty="0" smtClean="0"/>
                        <a:t>(personal</a:t>
                      </a:r>
                      <a:r>
                        <a:rPr lang="en-AU" sz="1200" baseline="0" dirty="0" smtClean="0"/>
                        <a:t> guarantee may be required)</a:t>
                      </a:r>
                      <a:endParaRPr lang="en-AU" sz="1200" dirty="0"/>
                    </a:p>
                  </a:txBody>
                  <a:tcPr/>
                </a:tc>
              </a:tr>
              <a:tr h="370840">
                <a:tc>
                  <a:txBody>
                    <a:bodyPr/>
                    <a:lstStyle/>
                    <a:p>
                      <a:r>
                        <a:rPr lang="en-AU" sz="1200" dirty="0" smtClean="0"/>
                        <a:t>Operations and maintenance</a:t>
                      </a:r>
                      <a:endParaRPr lang="en-AU" sz="1200" dirty="0"/>
                    </a:p>
                  </a:txBody>
                  <a:tcPr/>
                </a:tc>
                <a:tc>
                  <a:txBody>
                    <a:bodyPr/>
                    <a:lstStyle/>
                    <a:p>
                      <a:r>
                        <a:rPr lang="en-AU" sz="1800" dirty="0" smtClean="0"/>
                        <a:t>x</a:t>
                      </a:r>
                      <a:endParaRPr lang="en-AU" sz="1800" dirty="0"/>
                    </a:p>
                  </a:txBody>
                  <a:tcPr/>
                </a:tc>
                <a:tc>
                  <a:txBody>
                    <a:bodyPr/>
                    <a:lstStyle/>
                    <a:p>
                      <a:endParaRPr lang="en-AU" dirty="0"/>
                    </a:p>
                  </a:txBody>
                  <a:tcPr/>
                </a:tc>
              </a:tr>
              <a:tr h="370840">
                <a:tc>
                  <a:txBody>
                    <a:bodyPr/>
                    <a:lstStyle/>
                    <a:p>
                      <a:r>
                        <a:rPr lang="en-AU" sz="1200" dirty="0" smtClean="0"/>
                        <a:t>Monitoring</a:t>
                      </a:r>
                      <a:r>
                        <a:rPr lang="en-AU" sz="1200" baseline="0" dirty="0" smtClean="0"/>
                        <a:t> and fault detection</a:t>
                      </a:r>
                      <a:endParaRPr lang="en-AU"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800" dirty="0" smtClean="0"/>
                        <a:t>x</a:t>
                      </a:r>
                    </a:p>
                  </a:txBody>
                  <a:tcPr/>
                </a:tc>
                <a:tc>
                  <a:txBody>
                    <a:bodyPr/>
                    <a:lstStyle/>
                    <a:p>
                      <a:endParaRPr lang="en-AU" dirty="0"/>
                    </a:p>
                  </a:txBody>
                  <a:tcPr/>
                </a:tc>
              </a:tr>
            </a:tbl>
          </a:graphicData>
        </a:graphic>
      </p:graphicFrame>
      <p:sp>
        <p:nvSpPr>
          <p:cNvPr id="6" name="AutoShape 2" descr="data:image/jpeg;base64,/9j/4AAQSkZJRgABAQAAAQABAAD/2wCEAAkGBwgHBgkIBwgKCgkLDRYPDQwMDRsUFRAWIB0iIiAdHx8kKDQsJCYxJx8fLT0tMTU3Ojo6Iys/RD84QzQ5OjcBCgoKDQwNGg8PGjclHyU3Nzc3Nzc3Nzc3Nzc3Nzc3Nzc3Nzc3Nzc3Nzc3Nzc3Nzc3Nzc3Nzc3Nzc3Nzc3Nzc3N//AABEIAF8AYQMBEQACEQEDEQH/xAAbAAEAAgMBAQAAAAAAAAAAAAAABgcBBAUCA//EADwQAAEDAgMFAwgHCQAAAAAAAAEAAgMEBQYRMSFBUWGBBxJxFBUiIzJSkbETQkNiocLRFjNTVIKUweLw/8QAGgEBAAMBAQEAAAAAAAAAAAAAAAQFBgMCAf/EADIRAAICAQIDBQcEAgMAAAAAAAABAgMEBRETITESMkGx0RQiUWFxkeGBocHxI/AkM0P/2gAMAwEAAhEDEQA/ALxQBAEAQBAEAQBAEBgoCEYs7QKa2ufSWkMqqtpyfIdscZ/MeQ+O5XeBo1l+07eUf3foVuVqEa/dhzZC7RSXzGt0yqKud0LCDNM4+hEPut0z4AK6yLMXTavcit/BeL+vjsV9Ub8yfvPkWZ+yNB/M3L+9k/VZj2+34L7IufZIfF/dkgUEkhAEAQBAEAQBAeZHtjYXvcGtaMy4nIAc0SbeyDexVONsdyV/ft9mkdHS+zJUDY6Xk3g35+Guq03R1Xtbet38Ph+fIo8zUHJ9irp8SP4Vw1VYjrfooc46aP8AfT5bGjgOJ5Kyz8+vDhu+cn0X++BExcWWRL5F2Wm2UlpoY6OhiEcTBpvcd5J3lYi++y+x2WPds0ldca4qMVyNxcj2EAQBAEAQBAEB4mlZBE+WV7WRsBc5zjkGgbyV9ScnslzPjaS3ZUGOMZy3p76G3udHbmnJx0M/M8G8B8eWv0zS1jriWc5+X5KDMznb7kO75nFwxYKnEVxFNB6ETcnTTEbI2/qdwU7OzYYlfal18F8SNjY8r57Lp4l4Wq20tpoYqOhiDIoxs4k7yTvJWGvvsvsdlj3bNNXXGuKjFcjcXI9hAEAQBAEAQBAeJZGRRufI9rGNBc5zjkABvK+pNvZBvbmyn8d4wfe5nUVA4stzHbToZyN55cB18NhpelrHXEs77/b8mfzc3ivsQ7vmRu0Wypu9whoqNnelkOu5o3uPIKzyMiGPW7J9EQqapWzUYl6YestLYrcyjpG6bZJCNsjt5KwmVlTybXZP+kaemmNMOzE6ajHYIAgCAIAgCAIDDnBoJccgNSUBUePsYm6yOtttkIoWH1kjftyPy/Na7SdL4K41q97w+X58ihzs3if44dPMhTGuke1jGlz3HJrWjMk8ArxtRW76FYk29kXXgbDDLBbu9O0GunAdM73RuYOQ/E9Fh9Tznl2+73V09TS4eNwIc+r6knVaTAgCAIDSddrcyoNM+vpWzjYYjM0OHTPNdVRc49tQe3x2Z4dsE+z2lubgOYzC5HsygCAwUBV/aLi/ygyWa1y+pB7tTK0+2fcHLjx0456fSNM22vtXPwX8+hTahmb/AOKD+voV4tIUxYvZdhsSv891jPRaS2lad50L+mg68lmtcz9v+NB/X09S503G/wDWX6FnrMlyEAQBAEBSuN8JT2KodVw9+aglfmJHbXRuJ0d/g7/FbPTNShkx4cuUl+/09DO5uHKl9tc0ci1X+62gjzfWyxMH2ZPeYf6TsU6/Cx8j/sjv8/H7kerJtq7rJ5Yu02F/divdP9C7+PAC5vVuo6ZrP5Wgzjzoe/yfX7/0WlOqRfKxbE9oq2mrqdtRRzxzQu0fG7MKhsrnVLszWzLSM4zW8XuiEdo2LjQsfaLZJlVPGU8rTtiadw+8fwCu9I03itX2r3fBfH8Fbn5nDXDg+fkVUtaUJ1sL2WS/XiGiZmI/bmePqsGvXcOZUPPy1i0ub6+H1JOLQ77FHw8S+aaCKmp44IGCOKNoaxg0aBoFgpTlOTlJ7tmoUVFbI+q8n0IAgCAID5VNPDVQSQVEbZIpGlr2OGYcDuXqM5QkpRezR8lFSWzKVxrhaTD1aHwhz6CY+qedvcPuHnw4jqtrpmorLhtLvLr6mczcTgS3XdZGlaEE3LZdK61T/T26qkgede6djvEaHquN+NVfHs2R3R1qusqe8Hsasj3ySOkkcXveS5znHMuJ1JXWMVFbLoc223uzyvoLq7PLB5msolnZlWVWUkuerR9VvQbfElYjVsz2m/aL92PJfyzSYOPwa931ZKlVk0IAgCAIAgCA1Lrbqa60E1FWRh8UoyPEHcRzC603TpsVkHzR4srjZFxl0ZRGILPUWK6S0NTt7u2OTLISM3OH/a5reYeVDKqVkf1+TMvkUSpscGc1SjgEBJ+z6x+eb8x8zc6WkyllzGxx+q3qR8AVU6vl+z47Ue9Lkv5J+Bj8W3d9EXasUaMIAgCAIAgCAIAgI1jrDgv1pJhaPLqfN8B97izr88lY6ZmvFu5919fX9CJmYyvr5dV0KRILSQ4EEbCDqFuk0+aMy1tyZhD4XjgOy+ZcPwskZ3amo9dNnqCRsb0GQ8c1hNTyvachtdFyRp8Kjg1JPqyRqvJYQBAEAQBAEAQBAEBUnafh7yCvF1pmZU9W7KUAexJ/tr45rWaJm8SvgS6x6fT8eRRalj9iXFj0fmcjAdn88YigZI3vU9P66XgQNB1OXTNTdVyfZ8Z7dXyRHwaeLct+i5l5LDGlCAIAgCAIAgCAIAgCA0rzbYLtbKihqh6uZmWeW1p3EcwciutF0qLVZDqjnbWrIOEvEj/Z3YJLJbqh1UG+VTTua4tOfosJaB8e8eqsNWzVk2x7PdS8+ZFwcfgwe/VvyJaqonBAEAQBAEAQBAf/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dirty="0"/>
          </a:p>
        </p:txBody>
      </p:sp>
      <p:pic>
        <p:nvPicPr>
          <p:cNvPr id="1028" name="Picture 4" descr="http://strongholdfitness.com.au/wp-content/uploads/2013/01/simple-blue-tick-h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6929" y="1088243"/>
            <a:ext cx="176006" cy="172193"/>
          </a:xfrm>
          <a:prstGeom prst="rect">
            <a:avLst/>
          </a:prstGeom>
          <a:noFill/>
          <a:ln>
            <a:solidFill>
              <a:schemeClr val="accent6"/>
            </a:solidFill>
          </a:ln>
          <a:extLst>
            <a:ext uri="{909E8E84-426E-40DD-AFC4-6F175D3DCCD1}">
              <a14:hiddenFill xmlns:a14="http://schemas.microsoft.com/office/drawing/2010/main">
                <a:solidFill>
                  <a:srgbClr val="FFFFFF"/>
                </a:solidFill>
              </a14:hiddenFill>
            </a:ext>
          </a:extLst>
        </p:spPr>
      </p:pic>
      <p:pic>
        <p:nvPicPr>
          <p:cNvPr id="17" name="Picture 4" descr="http://strongholdfitness.com.au/wp-content/uploads/2013/01/simple-blue-tick-h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6104" y="2038764"/>
            <a:ext cx="176006" cy="17219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http://strongholdfitness.com.au/wp-content/uploads/2013/01/simple-blue-tick-h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6929" y="2486197"/>
            <a:ext cx="176006" cy="17219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http://strongholdfitness.com.au/wp-content/uploads/2013/01/simple-blue-tick-h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5483" y="3339571"/>
            <a:ext cx="176006" cy="17219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228434" y="8232880"/>
            <a:ext cx="6279179" cy="784830"/>
          </a:xfrm>
          <a:prstGeom prst="rect">
            <a:avLst/>
          </a:prstGeom>
        </p:spPr>
        <p:txBody>
          <a:bodyPr wrap="square">
            <a:spAutoFit/>
          </a:bodyPr>
          <a:lstStyle/>
          <a:p>
            <a:r>
              <a:rPr lang="en-AU" sz="900" dirty="0" smtClean="0"/>
              <a:t>All </a:t>
            </a:r>
            <a:r>
              <a:rPr lang="en-AU" sz="900" dirty="0"/>
              <a:t>applications to </a:t>
            </a:r>
            <a:r>
              <a:rPr lang="en-AU" sz="900" dirty="0" smtClean="0"/>
              <a:t>Energy Lease Pty. Ltd. are </a:t>
            </a:r>
            <a:r>
              <a:rPr lang="en-AU" sz="900" dirty="0"/>
              <a:t>subject to normal approval criteria, and terms and conditions apply. No part of this document is to be construed as an offer capable of acceptance or as a solicitation to obtain a financial product. </a:t>
            </a:r>
            <a:r>
              <a:rPr lang="en-AU" sz="900" dirty="0" smtClean="0"/>
              <a:t> </a:t>
            </a:r>
            <a:r>
              <a:rPr lang="en-AU" sz="900" dirty="0"/>
              <a:t>The information is not an expression of opinion or recommendation and does not constitute financial, accounting, taxation, general or personal advice and should not be relied upon as such. The recipient should make its own assessment of any product or service referred to in this document and seek appropriate advice. </a:t>
            </a:r>
          </a:p>
        </p:txBody>
      </p:sp>
      <p:pic>
        <p:nvPicPr>
          <p:cNvPr id="23" name="Picture 4" descr="http://strongholdfitness.com.au/wp-content/uploads/2013/01/simple-blue-tick-h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6104" y="1610430"/>
            <a:ext cx="176006" cy="17219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http://strongholdfitness.com.au/wp-content/uploads/2013/01/simple-blue-tick-h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1430" y="3668608"/>
            <a:ext cx="176006" cy="172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40573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11554</TotalTime>
  <Words>716</Words>
  <Application>Microsoft Office PowerPoint</Application>
  <PresentationFormat>On-screen Show (4:3)</PresentationFormat>
  <Paragraphs>68</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Guy Olian</dc:creator>
  <cp:lastModifiedBy>Guy Olian</cp:lastModifiedBy>
  <cp:revision>62</cp:revision>
  <dcterms:created xsi:type="dcterms:W3CDTF">2013-08-20T09:56:00Z</dcterms:created>
  <dcterms:modified xsi:type="dcterms:W3CDTF">2014-09-09T00:08:42Z</dcterms:modified>
</cp:coreProperties>
</file>